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5"/>
  </p:notesMasterIdLst>
  <p:sldIdLst>
    <p:sldId id="428" r:id="rId2"/>
    <p:sldId id="429" r:id="rId3"/>
    <p:sldId id="430" r:id="rId4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0D9E7"/>
    <a:srgbClr val="AB7942"/>
    <a:srgbClr val="1729FB"/>
    <a:srgbClr val="FF00F5"/>
    <a:srgbClr val="FF9300"/>
    <a:srgbClr val="0070C0"/>
    <a:srgbClr val="9EFF01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868"/>
    <p:restoredTop sz="82727" autoAdjust="0"/>
  </p:normalViewPr>
  <p:slideViewPr>
    <p:cSldViewPr>
      <p:cViewPr varScale="1">
        <p:scale>
          <a:sx n="102" d="100"/>
          <a:sy n="102" d="100"/>
        </p:scale>
        <p:origin x="232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image1.jpeg>
</file>

<file path=ppt/media/image2.tiff>
</file>

<file path=ppt/media/image3.tiff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7227D6-22B2-4C07-B86E-504CD67405FB}" type="datetimeFigureOut">
              <a:rPr lang="en-US" smtClean="0"/>
              <a:t>10/29/21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B607BE-9BF7-4F12-8587-AC5D74AC21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2762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B607BE-9BF7-4F12-8587-AC5D74AC21A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7690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B607BE-9BF7-4F12-8587-AC5D74AC21A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9431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B607BE-9BF7-4F12-8587-AC5D74AC21A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4151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028701"/>
            <a:ext cx="7848600" cy="1445419"/>
          </a:xfrm>
        </p:spPr>
        <p:txBody>
          <a:bodyPr anchor="b">
            <a:noAutofit/>
          </a:bodyPr>
          <a:lstStyle>
            <a:lvl1pPr>
              <a:defRPr sz="54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2628900"/>
            <a:ext cx="6400800" cy="131445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1AFD0-418B-4DAC-89BF-7480D1B6FCF2}" type="datetime1">
              <a:rPr lang="en-US" smtClean="0"/>
              <a:t>10/29/21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E504D-020F-4426-B3F1-3F7A7091582F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2548891"/>
            <a:ext cx="7848600" cy="1191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56D65-65F7-49A3-816B-CEEE14FEC6CD}" type="datetime1">
              <a:rPr lang="en-US" smtClean="0"/>
              <a:t>10/29/21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E504D-020F-4426-B3F1-3F7A7091582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457200"/>
            <a:ext cx="2057400" cy="4400550"/>
          </a:xfrm>
        </p:spPr>
        <p:txBody>
          <a:bodyPr vert="eaVert"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457200"/>
            <a:ext cx="6019800" cy="44005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997C9-2937-4DBE-996A-45C2E89F33B4}" type="datetime1">
              <a:rPr lang="en-US" smtClean="0"/>
              <a:t>10/29/21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E504D-020F-4426-B3F1-3F7A7091582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B2119-AC1E-4580-B4DB-9F4FE569F108}" type="datetime1">
              <a:rPr lang="en-US" smtClean="0"/>
              <a:t>10/29/21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E504D-020F-4426-B3F1-3F7A7091582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771650"/>
            <a:ext cx="7772400" cy="1650206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470149"/>
            <a:ext cx="7772400" cy="1125140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B71C51-1BA0-48C5-8585-D80450342DA7}" type="datetime1">
              <a:rPr lang="en-US" smtClean="0"/>
              <a:t>10/29/21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E504D-020F-4426-B3F1-3F7A7091582F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3449575"/>
            <a:ext cx="7848600" cy="1191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55014"/>
            <a:ext cx="4038600" cy="353872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55014"/>
            <a:ext cx="4038600" cy="353872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72C6A6-2D77-463D-8132-71CD634FEDD0}" type="datetime1">
              <a:rPr lang="en-US" smtClean="0"/>
              <a:t>10/29/21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E504D-020F-4426-B3F1-3F7A7091582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57301"/>
            <a:ext cx="3931920" cy="47982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28800"/>
            <a:ext cx="3931920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257301"/>
            <a:ext cx="3931920" cy="47982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1828800"/>
            <a:ext cx="3931920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E9684-4BB4-49FE-B06F-5EEDB265B12B}" type="datetime1">
              <a:rPr lang="en-US" smtClean="0"/>
              <a:t>10/29/21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E504D-020F-4426-B3F1-3F7A7091582F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806462" y="3034268"/>
            <a:ext cx="353187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EB91D-558E-49A0-8F68-2C268D1134A8}" type="datetime1">
              <a:rPr lang="en-US" smtClean="0"/>
              <a:t>10/29/21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E504D-020F-4426-B3F1-3F7A7091582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3D79D-0C01-4B37-81FC-8F2CB0D580F3}" type="datetime1">
              <a:rPr lang="en-US" smtClean="0"/>
              <a:t>10/29/21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E504D-020F-4426-B3F1-3F7A7091582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060"/>
            <a:ext cx="2139696" cy="946404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594060"/>
            <a:ext cx="5715000" cy="418338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597916"/>
            <a:ext cx="2139696" cy="31827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61B2D-464A-4B5E-B69D-D978BA9D7E7F}" type="datetime1">
              <a:rPr lang="en-US" smtClean="0"/>
              <a:t>10/29/21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E504D-020F-4426-B3F1-3F7A7091582F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684114" y="2684956"/>
            <a:ext cx="418338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60"/>
            <a:ext cx="2142680" cy="94869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628651"/>
            <a:ext cx="5904390" cy="4125342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2139696" cy="31821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F2013-BB8D-4F01-89B0-A33942BBC8C3}" type="datetime1">
              <a:rPr lang="en-US" smtClean="0"/>
              <a:t>10/29/21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E504D-020F-4426-B3F1-3F7A7091582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165590"/>
            <a:ext cx="9144000" cy="17145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00050"/>
            <a:ext cx="8229600" cy="7429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0"/>
            <a:ext cx="8229600" cy="3657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2743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3716"/>
            <a:ext cx="2895600" cy="2468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2839480C-2D04-449D-881E-DD8AAAE0A2AF}" type="datetime1">
              <a:rPr lang="en-US" smtClean="0"/>
              <a:t>10/29/21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3716"/>
            <a:ext cx="4114800" cy="2468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3716"/>
            <a:ext cx="1066800" cy="2468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A7FE504D-020F-4426-B3F1-3F7A7091582F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tiff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tiff"/><Relationship Id="rId5" Type="http://schemas.microsoft.com/office/2007/relationships/hdphoto" Target="../media/hdphoto3.wdp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:\Users\Paul J\Downloads\se03a.tif"/>
          <p:cNvPicPr>
            <a:picLocks noChangeAspect="1" noChangeArrowheads="1"/>
          </p:cNvPicPr>
          <p:nvPr/>
        </p:nvPicPr>
        <p:blipFill rotWithShape="1"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64" t="23669" r="81366" b="27523"/>
          <a:stretch/>
        </p:blipFill>
        <p:spPr bwMode="auto">
          <a:xfrm>
            <a:off x="8672764" y="0"/>
            <a:ext cx="471236" cy="285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CD15AC2-C85E-7C46-89FC-E8EC48EF1B37}"/>
              </a:ext>
            </a:extLst>
          </p:cNvPr>
          <p:cNvSpPr txBox="1"/>
          <p:nvPr/>
        </p:nvSpPr>
        <p:spPr>
          <a:xfrm>
            <a:off x="8610600" y="4900940"/>
            <a:ext cx="52276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4EDCFEA5-98A8-B549-ABCF-0C8F6605EEE1}" type="slidenum">
              <a:rPr lang="en-US" sz="1100" i="1" smtClean="0"/>
              <a:t>1</a:t>
            </a:fld>
            <a:endParaRPr lang="en-US" sz="1100" i="1" dirty="0"/>
          </a:p>
        </p:txBody>
      </p:sp>
      <p:sp>
        <p:nvSpPr>
          <p:cNvPr id="10" name="Title 5">
            <a:extLst>
              <a:ext uri="{FF2B5EF4-FFF2-40B4-BE49-F238E27FC236}">
                <a16:creationId xmlns:a16="http://schemas.microsoft.com/office/drawing/2014/main" id="{602D6A1E-6064-094B-A1C0-CCD5B60345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400050"/>
            <a:ext cx="8382000" cy="742950"/>
          </a:xfrm>
        </p:spPr>
        <p:txBody>
          <a:bodyPr>
            <a:noAutofit/>
          </a:bodyPr>
          <a:lstStyle/>
          <a:p>
            <a:r>
              <a:rPr lang="en-US" sz="2000" dirty="0"/>
              <a:t>Base Model (</a:t>
            </a:r>
            <a:r>
              <a:rPr lang="en-US" sz="2000" dirty="0" err="1"/>
              <a:t>Guikema</a:t>
            </a:r>
            <a:r>
              <a:rPr lang="en-US" sz="2000" dirty="0"/>
              <a:t> et al., 2014) – the one Andrea sent 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50DA5DA9-0BCA-FC4C-B95B-87DC2BDCC9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Population density </a:t>
            </a:r>
            <a:r>
              <a:rPr lang="en-US" sz="2000" dirty="0">
                <a:sym typeface="Wingdings" pitchFamily="2" charset="2"/>
              </a:rPr>
              <a:t> census </a:t>
            </a:r>
            <a:br>
              <a:rPr lang="en-US" sz="2000" dirty="0">
                <a:sym typeface="Wingdings" pitchFamily="2" charset="2"/>
              </a:rPr>
            </a:br>
            <a:endParaRPr lang="en-US" sz="2000" dirty="0"/>
          </a:p>
          <a:p>
            <a:r>
              <a:rPr lang="en-US" sz="2000" dirty="0"/>
              <a:t>Max 3-sec wind gust </a:t>
            </a:r>
            <a:r>
              <a:rPr lang="en-US" sz="2000" dirty="0">
                <a:sym typeface="Wingdings" pitchFamily="2" charset="2"/>
              </a:rPr>
              <a:t> derived from special hurricane model and/or provided by private company </a:t>
            </a:r>
            <a:br>
              <a:rPr lang="en-US" sz="2000" dirty="0">
                <a:sym typeface="Wingdings" pitchFamily="2" charset="2"/>
              </a:rPr>
            </a:br>
            <a:endParaRPr lang="en-US" sz="2000" dirty="0"/>
          </a:p>
          <a:p>
            <a:r>
              <a:rPr lang="en-US" sz="2000" dirty="0"/>
              <a:t>Duration of sustained winds &gt; 20m/s </a:t>
            </a:r>
            <a:r>
              <a:rPr lang="en-US" sz="2000" dirty="0">
                <a:sym typeface="Wingdings" pitchFamily="2" charset="2"/>
              </a:rPr>
              <a:t> can do something similar with Nicole’s data (e.g., use similar criteria and/or percentiles) </a:t>
            </a:r>
            <a:endParaRPr lang="en-US" sz="2000" dirty="0"/>
          </a:p>
          <a:p>
            <a:pPr lvl="1"/>
            <a:endParaRPr lang="en-US" sz="180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BE6A1F7-7838-6845-8346-4D4780B0D1E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1667"/>
          <a:stretch/>
        </p:blipFill>
        <p:spPr>
          <a:xfrm rot="567971">
            <a:off x="118152" y="1203814"/>
            <a:ext cx="373295" cy="348194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131B4F2-62C0-CB48-B13E-C4D170758F1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1667"/>
          <a:stretch/>
        </p:blipFill>
        <p:spPr>
          <a:xfrm rot="567971">
            <a:off x="129635" y="2854854"/>
            <a:ext cx="373295" cy="348194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198BC06B-0384-2F45-A843-ABF50BA6815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617" y="1918457"/>
            <a:ext cx="415783" cy="424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4565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:\Users\Paul J\Downloads\se03a.tif"/>
          <p:cNvPicPr>
            <a:picLocks noChangeAspect="1" noChangeArrowheads="1"/>
          </p:cNvPicPr>
          <p:nvPr/>
        </p:nvPicPr>
        <p:blipFill rotWithShape="1"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64" t="23669" r="81366" b="27523"/>
          <a:stretch/>
        </p:blipFill>
        <p:spPr bwMode="auto">
          <a:xfrm>
            <a:off x="8672764" y="0"/>
            <a:ext cx="471236" cy="285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CD15AC2-C85E-7C46-89FC-E8EC48EF1B37}"/>
              </a:ext>
            </a:extLst>
          </p:cNvPr>
          <p:cNvSpPr txBox="1"/>
          <p:nvPr/>
        </p:nvSpPr>
        <p:spPr>
          <a:xfrm>
            <a:off x="8610600" y="4900940"/>
            <a:ext cx="52276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4EDCFEA5-98A8-B549-ABCF-0C8F6605EEE1}" type="slidenum">
              <a:rPr lang="en-US" sz="1100" i="1" smtClean="0"/>
              <a:t>2</a:t>
            </a:fld>
            <a:endParaRPr lang="en-US" sz="1100" i="1" dirty="0"/>
          </a:p>
        </p:txBody>
      </p:sp>
      <p:sp>
        <p:nvSpPr>
          <p:cNvPr id="10" name="Title 5">
            <a:extLst>
              <a:ext uri="{FF2B5EF4-FFF2-40B4-BE49-F238E27FC236}">
                <a16:creationId xmlns:a16="http://schemas.microsoft.com/office/drawing/2014/main" id="{602D6A1E-6064-094B-A1C0-CCD5B60345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400050"/>
            <a:ext cx="8382000" cy="742950"/>
          </a:xfrm>
        </p:spPr>
        <p:txBody>
          <a:bodyPr>
            <a:noAutofit/>
          </a:bodyPr>
          <a:lstStyle/>
          <a:p>
            <a:r>
              <a:rPr lang="en-US" sz="2000" dirty="0"/>
              <a:t>Updated Model (McRoberts et al., 2018) – base model + new variables  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50DA5DA9-0BCA-FC4C-B95B-87DC2BDCC9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810000"/>
          </a:xfrm>
        </p:spPr>
        <p:txBody>
          <a:bodyPr>
            <a:normAutofit/>
          </a:bodyPr>
          <a:lstStyle/>
          <a:p>
            <a:r>
              <a:rPr lang="en-US" sz="1800" dirty="0"/>
              <a:t>Static</a:t>
            </a:r>
          </a:p>
          <a:p>
            <a:pPr lvl="1"/>
            <a:r>
              <a:rPr lang="en-US" sz="1600" dirty="0"/>
              <a:t>5 Elevation (USGS): Mean, median, </a:t>
            </a:r>
            <a:r>
              <a:rPr lang="en-US" sz="1600" dirty="0" err="1"/>
              <a:t>sd</a:t>
            </a:r>
            <a:r>
              <a:rPr lang="en-US" sz="1600" dirty="0"/>
              <a:t>, min, and max </a:t>
            </a:r>
          </a:p>
          <a:p>
            <a:pPr lvl="1"/>
            <a:r>
              <a:rPr lang="en-US" sz="1600" dirty="0"/>
              <a:t>8 Land Cover (NLCD): water, developed, barren, scrub, forest, grassland, pasture, and wetlands</a:t>
            </a:r>
          </a:p>
          <a:p>
            <a:pPr lvl="1"/>
            <a:r>
              <a:rPr lang="en-US" sz="1600" dirty="0"/>
              <a:t>3 Root Zone Depth (</a:t>
            </a:r>
            <a:r>
              <a:rPr lang="en-US" sz="1600" dirty="0" err="1"/>
              <a:t>gSSURGO</a:t>
            </a:r>
            <a:r>
              <a:rPr lang="en-US" sz="1600" dirty="0"/>
              <a:t>): mean, mode, and median</a:t>
            </a:r>
          </a:p>
          <a:p>
            <a:pPr lvl="1"/>
            <a:r>
              <a:rPr lang="en-US" sz="1600" dirty="0"/>
              <a:t>10 Tree Characteristics (USDA): </a:t>
            </a:r>
            <a:r>
              <a:rPr lang="en-US" sz="1600" dirty="0" err="1"/>
              <a:t>pct</a:t>
            </a:r>
            <a:r>
              <a:rPr lang="en-US" sz="1600" dirty="0"/>
              <a:t> treed, </a:t>
            </a:r>
            <a:r>
              <a:rPr lang="en-US" sz="1600" dirty="0" err="1"/>
              <a:t>pct</a:t>
            </a:r>
            <a:r>
              <a:rPr lang="en-US" sz="1600" dirty="0"/>
              <a:t> deep root, </a:t>
            </a:r>
            <a:r>
              <a:rPr lang="en-US" sz="1600" dirty="0" err="1"/>
              <a:t>pct</a:t>
            </a:r>
            <a:r>
              <a:rPr lang="en-US" sz="1600" dirty="0"/>
              <a:t> taproot, max height, max DBH, </a:t>
            </a:r>
            <a:r>
              <a:rPr lang="en-US" sz="1600" dirty="0" err="1"/>
              <a:t>avg</a:t>
            </a:r>
            <a:r>
              <a:rPr lang="en-US" sz="1600" dirty="0"/>
              <a:t> wood density, </a:t>
            </a:r>
            <a:r>
              <a:rPr lang="en-US" sz="1600" dirty="0" err="1"/>
              <a:t>avg</a:t>
            </a:r>
            <a:r>
              <a:rPr lang="en-US" sz="1600" dirty="0"/>
              <a:t> </a:t>
            </a:r>
            <a:r>
              <a:rPr lang="en-US" sz="1600" dirty="0" err="1"/>
              <a:t>Janka</a:t>
            </a:r>
            <a:r>
              <a:rPr lang="en-US" sz="1600" dirty="0"/>
              <a:t> hardness, </a:t>
            </a:r>
            <a:r>
              <a:rPr lang="en-US" sz="1600" dirty="0" err="1"/>
              <a:t>avg</a:t>
            </a:r>
            <a:r>
              <a:rPr lang="en-US" sz="1600" dirty="0"/>
              <a:t> crushing strength</a:t>
            </a:r>
          </a:p>
          <a:p>
            <a:pPr lvl="1"/>
            <a:endParaRPr lang="en-US" sz="1000" dirty="0"/>
          </a:p>
          <a:p>
            <a:r>
              <a:rPr lang="en-US" sz="1800" dirty="0"/>
              <a:t>Dynamic </a:t>
            </a:r>
          </a:p>
          <a:p>
            <a:pPr lvl="1"/>
            <a:r>
              <a:rPr lang="en-US" sz="1600" dirty="0"/>
              <a:t>3 soil moisture layers (NLDAS) – 0-10cm, 10-40cm, 40+cm … they did daily; data are available hourly and monthly</a:t>
            </a:r>
          </a:p>
          <a:p>
            <a:pPr lvl="1"/>
            <a:r>
              <a:rPr lang="en-US" sz="1600" dirty="0"/>
              <a:t>5 precipitation (SPI) – 1mth, 3mth, 6mth, 12mth, 24mth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B16F17-AEE0-934C-8E1E-ABE84DD7A8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865" b="9417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4800" y="2647950"/>
            <a:ext cx="609600" cy="4966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490EDD3-FDD3-3945-82DB-1AF67F256D6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51667"/>
          <a:stretch/>
        </p:blipFill>
        <p:spPr>
          <a:xfrm rot="567971">
            <a:off x="438813" y="1509429"/>
            <a:ext cx="373295" cy="34819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C8F388C-F7BE-BB4A-B908-1C1C62A7A37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51667"/>
          <a:stretch/>
        </p:blipFill>
        <p:spPr>
          <a:xfrm rot="567971">
            <a:off x="438813" y="1890429"/>
            <a:ext cx="373295" cy="34819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F9F311B-2D60-0644-A618-0416FE64005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51667"/>
          <a:stretch/>
        </p:blipFill>
        <p:spPr>
          <a:xfrm rot="567971">
            <a:off x="438813" y="2271429"/>
            <a:ext cx="373295" cy="34819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F543C4C-DDE4-1D49-925F-648B30BD406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51667"/>
          <a:stretch/>
        </p:blipFill>
        <p:spPr>
          <a:xfrm rot="567971">
            <a:off x="483292" y="3743077"/>
            <a:ext cx="373295" cy="34819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095C8A7-807D-3943-8920-ADE40DBB7F4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51667"/>
          <a:stretch/>
        </p:blipFill>
        <p:spPr>
          <a:xfrm rot="567971">
            <a:off x="483292" y="4252629"/>
            <a:ext cx="373295" cy="348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5793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:\Users\Paul J\Downloads\se03a.tif"/>
          <p:cNvPicPr>
            <a:picLocks noChangeAspect="1" noChangeArrowheads="1"/>
          </p:cNvPicPr>
          <p:nvPr/>
        </p:nvPicPr>
        <p:blipFill rotWithShape="1"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64" t="23669" r="81366" b="27523"/>
          <a:stretch/>
        </p:blipFill>
        <p:spPr bwMode="auto">
          <a:xfrm>
            <a:off x="8672764" y="0"/>
            <a:ext cx="471236" cy="285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CD15AC2-C85E-7C46-89FC-E8EC48EF1B37}"/>
              </a:ext>
            </a:extLst>
          </p:cNvPr>
          <p:cNvSpPr txBox="1"/>
          <p:nvPr/>
        </p:nvSpPr>
        <p:spPr>
          <a:xfrm>
            <a:off x="8610600" y="4900940"/>
            <a:ext cx="52276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4EDCFEA5-98A8-B549-ABCF-0C8F6605EEE1}" type="slidenum">
              <a:rPr lang="en-US" sz="1100" i="1" smtClean="0"/>
              <a:t>3</a:t>
            </a:fld>
            <a:endParaRPr lang="en-US" sz="1100" i="1" dirty="0"/>
          </a:p>
        </p:txBody>
      </p:sp>
      <p:sp>
        <p:nvSpPr>
          <p:cNvPr id="10" name="Title 5">
            <a:extLst>
              <a:ext uri="{FF2B5EF4-FFF2-40B4-BE49-F238E27FC236}">
                <a16:creationId xmlns:a16="http://schemas.microsoft.com/office/drawing/2014/main" id="{602D6A1E-6064-094B-A1C0-CCD5B60345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400050"/>
            <a:ext cx="8382000" cy="742950"/>
          </a:xfrm>
        </p:spPr>
        <p:txBody>
          <a:bodyPr>
            <a:noAutofit/>
          </a:bodyPr>
          <a:lstStyle/>
          <a:p>
            <a:r>
              <a:rPr lang="en-US" sz="2000" dirty="0"/>
              <a:t>Other variables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50DA5DA9-0BCA-FC4C-B95B-87DC2BDCC9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810000"/>
          </a:xfrm>
        </p:spPr>
        <p:txBody>
          <a:bodyPr>
            <a:normAutofit/>
          </a:bodyPr>
          <a:lstStyle/>
          <a:p>
            <a:r>
              <a:rPr lang="en-US" sz="1800" dirty="0"/>
              <a:t>Nicole’s dataset</a:t>
            </a:r>
          </a:p>
          <a:p>
            <a:pPr lvl="1"/>
            <a:endParaRPr lang="en-US" sz="1000" dirty="0"/>
          </a:p>
          <a:p>
            <a:r>
              <a:rPr lang="en-US" sz="1800" dirty="0"/>
              <a:t>Other weather</a:t>
            </a:r>
          </a:p>
          <a:p>
            <a:pPr lvl="1"/>
            <a:r>
              <a:rPr lang="en-US" sz="1600" dirty="0"/>
              <a:t>Event type – from SHELDUS?</a:t>
            </a:r>
          </a:p>
          <a:p>
            <a:pPr lvl="1"/>
            <a:r>
              <a:rPr lang="en-US" sz="1600" dirty="0"/>
              <a:t>Pressure change – min/max and standard deviation of rolling time-span (e.g., 7 days)</a:t>
            </a:r>
          </a:p>
          <a:p>
            <a:pPr lvl="1"/>
            <a:r>
              <a:rPr lang="en-US" sz="1600" dirty="0"/>
              <a:t>???</a:t>
            </a:r>
          </a:p>
          <a:p>
            <a:pPr lvl="1"/>
            <a:endParaRPr lang="en-US" sz="1600" dirty="0"/>
          </a:p>
          <a:p>
            <a:r>
              <a:rPr lang="en-US" sz="1800" dirty="0"/>
              <a:t>Socio-economic/Vulnerability </a:t>
            </a:r>
          </a:p>
          <a:p>
            <a:pPr lvl="1"/>
            <a:r>
              <a:rPr lang="en-US" sz="1600" dirty="0"/>
              <a:t>85 different variables at county-level </a:t>
            </a:r>
          </a:p>
          <a:p>
            <a:pPr lvl="1"/>
            <a:endParaRPr lang="en-US" sz="160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0440A42-959F-6B42-8FD9-46293DD26B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865" b="9417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4800" y="1962150"/>
            <a:ext cx="609600" cy="49660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EA38839-7519-F04D-A5A8-1C7D2C24E8D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51667"/>
          <a:stretch/>
        </p:blipFill>
        <p:spPr>
          <a:xfrm rot="567971">
            <a:off x="254692" y="1204631"/>
            <a:ext cx="373295" cy="34819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B749434-1B28-C042-A507-1F78015F95F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51667"/>
          <a:stretch/>
        </p:blipFill>
        <p:spPr>
          <a:xfrm rot="567971">
            <a:off x="473262" y="2360854"/>
            <a:ext cx="373295" cy="34819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8B7BBE9-3D50-7A42-A9A4-FA78F99F5E8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51667"/>
          <a:stretch/>
        </p:blipFill>
        <p:spPr>
          <a:xfrm rot="567971">
            <a:off x="270986" y="3560353"/>
            <a:ext cx="373295" cy="348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54916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larity">
  <a:themeElements>
    <a:clrScheme name="Apex">
      <a:dk1>
        <a:sysClr val="windowText" lastClr="000000"/>
      </a:dk1>
      <a:lt1>
        <a:sysClr val="window" lastClr="FFFFFF"/>
      </a:lt1>
      <a:dk2>
        <a:srgbClr val="69676D"/>
      </a:dk2>
      <a:lt2>
        <a:srgbClr val="C9C2D1"/>
      </a:lt2>
      <a:accent1>
        <a:srgbClr val="CEB966"/>
      </a:accent1>
      <a:accent2>
        <a:srgbClr val="9CB084"/>
      </a:accent2>
      <a:accent3>
        <a:srgbClr val="6BB1C9"/>
      </a:accent3>
      <a:accent4>
        <a:srgbClr val="6585CF"/>
      </a:accent4>
      <a:accent5>
        <a:srgbClr val="7E6BC9"/>
      </a:accent5>
      <a:accent6>
        <a:srgbClr val="A379BB"/>
      </a:accent6>
      <a:hlink>
        <a:srgbClr val="410082"/>
      </a:hlink>
      <a:folHlink>
        <a:srgbClr val="93296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Apex</Template>
  <TotalTime>13718</TotalTime>
  <Words>206</Words>
  <Application>Microsoft Macintosh PowerPoint</Application>
  <PresentationFormat>On-screen Show (16:9)</PresentationFormat>
  <Paragraphs>30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Wingdings</vt:lpstr>
      <vt:lpstr>Clarity</vt:lpstr>
      <vt:lpstr>Base Model (Guikema et al., 2014) – the one Andrea sent </vt:lpstr>
      <vt:lpstr>Updated Model (McRoberts et al., 2018) – base model + new variables  </vt:lpstr>
      <vt:lpstr>Other variables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Extensional Versus Intuitive Reasoning: The Conjunction Fallacy in Probability Judgment</dc:title>
  <dc:creator>Paul Johnson</dc:creator>
  <cp:lastModifiedBy>Microsoft Office User</cp:lastModifiedBy>
  <cp:revision>2048</cp:revision>
  <cp:lastPrinted>2020-11-19T01:45:55Z</cp:lastPrinted>
  <dcterms:created xsi:type="dcterms:W3CDTF">2016-02-07T23:58:04Z</dcterms:created>
  <dcterms:modified xsi:type="dcterms:W3CDTF">2021-10-29T18:01:34Z</dcterms:modified>
</cp:coreProperties>
</file>